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30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81EB-D6D7-4CC7-AEFF-905368EFC4B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EC532-8480-4404-9831-267F2FD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tried to use Regex expression to create the </a:t>
            </a:r>
            <a:r>
              <a:rPr lang="en-US" dirty="0" err="1"/>
              <a:t>numericals</a:t>
            </a:r>
            <a:r>
              <a:rPr lang="en-US" dirty="0"/>
              <a:t> DF by finding all the columns in the original DF that began with ‘</a:t>
            </a:r>
            <a:r>
              <a:rPr lang="en-US" dirty="0" err="1"/>
              <a:t>sqft</a:t>
            </a:r>
            <a:r>
              <a:rPr lang="en-US" dirty="0"/>
              <a:t>_’ but it </a:t>
            </a:r>
            <a:r>
              <a:rPr lang="en-US"/>
              <a:t>didn’t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4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bedrooms: create groupings of '1-3' &amp; '4+’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and helped to fix any data imbalance within columns like ‘view’ where 90% of records were a single value.</a:t>
            </a:r>
            <a:endParaRPr lang="en-US" dirty="0"/>
          </a:p>
          <a:p>
            <a:r>
              <a:rPr lang="en-US" dirty="0"/>
              <a:t>View and grade grouped into binary </a:t>
            </a:r>
          </a:p>
          <a:p>
            <a:r>
              <a:rPr lang="en-US" dirty="0"/>
              <a:t>observation: older homes (pre-1950) and newer homes (after 1997) are more valuable.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4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sqft_basement</a:t>
            </a:r>
            <a:r>
              <a:rPr lang="en-US" dirty="0">
                <a:solidFill>
                  <a:schemeClr val="bg1"/>
                </a:solidFill>
              </a:rPr>
              <a:t> was the only column with 0 value records so I thought better to extract data from and then drop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4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scaling, I removed the target from the numerical 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1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54F86-41D1-3D33-77FF-E92D4B8EF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547C8-EC2F-21F1-4308-39141EA35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E8795-42C9-05F6-49FD-C249F0A82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scaling, I removed the target from the numerical 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541DF-0E8C-CC6F-E854-85880E03C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6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0BC5-DD27-2982-24AA-4A8F4E7D7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7357C-2812-4C3B-8B4C-7E7B3696C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AC2E8-48C7-9FDC-CD85-5C1D96FB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5E61-91DD-BA64-2E0D-9F94806D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23BB4-E10C-043C-C24E-91950B16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8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1ABE-E42B-01BE-4B6F-9A6619B0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FBA33-A340-987E-7544-B8C7D530F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6A2FE-E878-0FFD-B7ED-A8AB5C2A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17F3-B448-7EC0-9AD8-EF1AB86C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A98A1-D197-2EAB-5B4A-4A9EBB8D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9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4FC4B-73F8-D7B3-FD71-5EFC68E12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514EC-7F45-C802-A428-E3F8C40BF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D3C56-169D-129B-810F-F8EAEEC3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11827-C417-5695-0B5C-7F7050ED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640D1-B5AF-7BBD-417A-BA98C296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8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0F91-AC89-B1BB-D8D8-B14890D9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7D1C-1196-DF7B-3F7C-90BE039F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D54BB-615B-80A9-A2BC-2AF35449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B076-E66D-0B9C-2870-E8FBC11A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FD41A-7CFE-DA79-C8A4-F36C0C3B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3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D8D3-B532-5790-5866-F71E826F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76A7E-8431-6943-6B9B-D0FB8C0BF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3D22B-7F6F-1981-BA3D-CC296837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0F147-620C-AF1C-CD1B-7857D191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1BDCC-AC70-1412-6550-178F8BE6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1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0583-E00D-5C4A-8F7E-800959B94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83605-8A30-6181-2DE0-29C59A590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23545-A9E1-8735-3B75-AEDA350C3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0C90-21C1-E60B-119A-1A3CEC92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B656E-FB4A-9C2A-DD85-70400BDA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E2590-89ED-FB7F-0089-1AF4DE6B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8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8D966-B457-8D6D-C592-692332A2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D8E77-98B4-6416-E6E6-D9E9FF1A5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52DD8-6FD8-52FE-49E2-FB1E7BE5C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9D982-4AD6-EE13-B7B5-87D6EE1D6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36C4E-EDB9-B9DF-1671-D2EBBA69F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39C4B-C7A9-AD56-986A-74623702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1DB0D-59FE-C94A-06F7-9019CC07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23585-1AED-6362-C9F2-75BC70A4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6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B39C-8400-108E-06FC-662A4F84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81E83-9C97-41E9-8B7F-22E8D9AA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D4EEF-8270-D1C0-AC14-2ED308FC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A3053-69B7-E25E-12B5-5EF02616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4F60C-4FCE-685C-EACC-E89AC888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DD79A-386D-4609-6758-502CD03C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2963-4E7C-5DB9-8B7C-B3DEE62F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1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ED08-CBCC-C3D7-8B91-1CAEC0F3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866D-65DE-7E0A-65F7-308748D04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27221-5123-127F-327D-E0AC2A07A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D8ACD-44E5-6BE3-3736-F55B3B66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7D2F0-3696-EA68-4E53-C44816F6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81296-4F4E-3077-DA47-8D0AE9A9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0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36E2-28D0-AFDF-907C-EFE02DF9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842CC-4715-FD38-04CE-E130CCF48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92BC8-5FBE-0E23-2A63-543F9358D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ACA46-3D20-8BB4-CA87-C643306D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FFE8A-8C3B-B70F-5FAD-7CC7F737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435D2-A90F-0ACA-A3EE-FDFCAB1C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7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48E1EE-5732-13DD-EAC4-6681A6D2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B9C1F-7706-E867-36B0-0ABBF3923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64539-DCBD-FDCE-43B0-39AD63F82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13A9E-FF96-AE93-B0A9-1D4BB42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11262-634E-26E3-D0EE-7149E25B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7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CC5E-EAD5-844A-C7C6-E081E1F3D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solidFill>
            <a:schemeClr val="bg1">
              <a:lumMod val="50000"/>
              <a:alpha val="90000"/>
            </a:schemeClr>
          </a:solidFill>
        </p:spPr>
        <p:txBody>
          <a:bodyPr anchor="ctr" anchorCtr="0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Ironhack Mid-Bootcamp Project: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Housing Prices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EFB66-F788-364B-4AB4-920F4BECB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 anchor="ctr" anchorCtr="0"/>
          <a:lstStyle/>
          <a:p>
            <a:r>
              <a:rPr lang="en-US" dirty="0"/>
              <a:t>Presented by: Gabriel Valdes</a:t>
            </a:r>
          </a:p>
          <a:p>
            <a:r>
              <a:rPr lang="en-US" dirty="0"/>
              <a:t>Cohort: Rmt-PTDA-Oct2023</a:t>
            </a:r>
          </a:p>
          <a:p>
            <a:r>
              <a:rPr lang="en-US" dirty="0"/>
              <a:t>Date: 2/15/2024</a:t>
            </a:r>
          </a:p>
        </p:txBody>
      </p:sp>
    </p:spTree>
    <p:extLst>
      <p:ext uri="{BB962C8B-B14F-4D97-AF65-F5344CB8AC3E}">
        <p14:creationId xmlns:p14="http://schemas.microsoft.com/office/powerpoint/2010/main" val="55428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6040-A7F4-96CF-D647-A93F9A81CB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BFA3-5D2B-23F8-1EA7-6B0EFC37F95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Given a set of data for houses sold in a particular area of the U.S., can we create a linear regression model that can accurately predict the price of those houses using certain features, including: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Number of bedrooms and bathrooms,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Quality of the view from the house,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Square footage and more.  </a:t>
            </a:r>
          </a:p>
        </p:txBody>
      </p:sp>
    </p:spTree>
    <p:extLst>
      <p:ext uri="{BB962C8B-B14F-4D97-AF65-F5344CB8AC3E}">
        <p14:creationId xmlns:p14="http://schemas.microsoft.com/office/powerpoint/2010/main" val="259393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BDFE-18ED-8FE7-7495-41642FC010C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Observations About The Data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6C0B-726D-3FE6-720C-A669C7BF81D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First, I checked the shape and </a:t>
            </a:r>
            <a:r>
              <a:rPr lang="en-US" dirty="0" err="1">
                <a:solidFill>
                  <a:schemeClr val="bg1"/>
                </a:solidFill>
              </a:rPr>
              <a:t>dtypes</a:t>
            </a:r>
            <a:r>
              <a:rPr lang="en-US" dirty="0">
                <a:solidFill>
                  <a:schemeClr val="bg1"/>
                </a:solidFill>
              </a:rPr>
              <a:t> of the columns. There were no null values (great!)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determined that our target column was ‘price,’ which was numerical and therefore I was going to be working toward building a linear regression model to start.</a:t>
            </a:r>
          </a:p>
          <a:p>
            <a:r>
              <a:rPr lang="en-US" dirty="0">
                <a:solidFill>
                  <a:schemeClr val="bg1"/>
                </a:solidFill>
              </a:rPr>
              <a:t>The data set did not contain any data that was obviously categorical in nature (strings). Every column contained numerical values. </a:t>
            </a:r>
          </a:p>
          <a:p>
            <a:r>
              <a:rPr lang="en-US" dirty="0">
                <a:solidFill>
                  <a:schemeClr val="bg1"/>
                </a:solidFill>
              </a:rPr>
              <a:t>There were many direct relationship with certain data and the target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example: more bedrooms and/or bathrooms, larger square footage, better views and better condition = higher price.</a:t>
            </a:r>
          </a:p>
          <a:p>
            <a:r>
              <a:rPr lang="en-US" dirty="0">
                <a:solidFill>
                  <a:schemeClr val="bg1"/>
                </a:solidFill>
              </a:rPr>
              <a:t>Some data also seemed logically redundant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Condition : grade, view : waterfront, square footage metrics (above vs living vs lot), for example. </a:t>
            </a:r>
          </a:p>
        </p:txBody>
      </p:sp>
    </p:spTree>
    <p:extLst>
      <p:ext uri="{BB962C8B-B14F-4D97-AF65-F5344CB8AC3E}">
        <p14:creationId xmlns:p14="http://schemas.microsoft.com/office/powerpoint/2010/main" val="62051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8457-AE2A-B448-D147-CE62663AB0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Extraction &amp;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C1F46-D105-D637-5717-35A3A757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580"/>
          </a:xfrm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Features with many unique values like ‘</a:t>
            </a:r>
            <a:r>
              <a:rPr lang="en-US" dirty="0" err="1">
                <a:solidFill>
                  <a:schemeClr val="bg1"/>
                </a:solidFill>
              </a:rPr>
              <a:t>zipcode</a:t>
            </a:r>
            <a:r>
              <a:rPr lang="en-US" dirty="0">
                <a:solidFill>
                  <a:schemeClr val="bg1"/>
                </a:solidFill>
              </a:rPr>
              <a:t>’, ‘</a:t>
            </a:r>
            <a:r>
              <a:rPr lang="en-US" dirty="0" err="1">
                <a:solidFill>
                  <a:schemeClr val="bg1"/>
                </a:solidFill>
              </a:rPr>
              <a:t>lat</a:t>
            </a:r>
            <a:r>
              <a:rPr lang="en-US" dirty="0">
                <a:solidFill>
                  <a:schemeClr val="bg1"/>
                </a:solidFill>
              </a:rPr>
              <a:t>’, ‘long’ and ‘id’ were dropped, then categorical and numerical were separated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AA12D5-94DE-28CE-9514-8F9487ADC869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884018696"/>
              </p:ext>
            </p:extLst>
          </p:nvPr>
        </p:nvGraphicFramePr>
        <p:xfrm>
          <a:off x="5175250" y="3210243"/>
          <a:ext cx="192087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875">
                  <a:extLst>
                    <a:ext uri="{9D8B030D-6E8A-4147-A177-3AD203B41FA5}">
                      <a16:colId xmlns:a16="http://schemas.microsoft.com/office/drawing/2014/main" val="2804141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Numericals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4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sqft_living</a:t>
                      </a:r>
                      <a:r>
                        <a:rPr lang="en-US" dirty="0"/>
                        <a:t>',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sqft_lot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0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sqft_above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9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sqft_basement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92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'sqft_living15',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5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'sqft_lot15',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'price'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875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B72C2D-0092-3AF9-09CF-4F2923900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64409"/>
              </p:ext>
            </p:extLst>
          </p:nvPr>
        </p:nvGraphicFramePr>
        <p:xfrm>
          <a:off x="7289800" y="3210243"/>
          <a:ext cx="406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04141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043541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Categoricals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4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'bedrooms',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'waterfront',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'bathrooms',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'condition',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0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'floors',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yr_renovated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9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'view',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yr_built</a:t>
                      </a:r>
                      <a:r>
                        <a:rPr lang="en-US" dirty="0"/>
                        <a:t>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92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'grade',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year_sold</a:t>
                      </a:r>
                      <a:r>
                        <a:rPr lang="en-US" dirty="0"/>
                        <a:t>',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5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zipcode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668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4D9C41-D4C9-60D4-BE2E-96A92BAFFCB9}"/>
              </a:ext>
            </a:extLst>
          </p:cNvPr>
          <p:cNvSpPr/>
          <p:nvPr/>
        </p:nvSpPr>
        <p:spPr>
          <a:xfrm>
            <a:off x="5175250" y="3210243"/>
            <a:ext cx="6178550" cy="296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54938-43A7-CD11-6B6E-4DE678900142}"/>
              </a:ext>
            </a:extLst>
          </p:cNvPr>
          <p:cNvSpPr txBox="1"/>
          <p:nvPr/>
        </p:nvSpPr>
        <p:spPr>
          <a:xfrm>
            <a:off x="838200" y="2637533"/>
            <a:ext cx="441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Categoricals were worked on first and I created a function to show me value counts of each column along with a subplot of the bar plot (showing each category’s significance vs. the target) and count plot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2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5AC2-5FA7-5FF5-95F8-74087DA838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More Extraction and Cleaning (Categoricals)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E533-FA1B-3DC5-410F-78838057A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847"/>
            <a:ext cx="10515600" cy="4351338"/>
          </a:xfrm>
          <a:solidFill>
            <a:schemeClr val="bg1">
              <a:lumMod val="50000"/>
              <a:alpha val="90000"/>
            </a:schemeClr>
          </a:solidFill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My main goal when working with categorical columns was to create binary groupings, especially with those columns that I created from any data extraction. In my view this would make the encoding easier later 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Examples: </a:t>
            </a:r>
            <a:r>
              <a:rPr lang="en-US" sz="2000" b="1" dirty="0">
                <a:solidFill>
                  <a:schemeClr val="bg1"/>
                </a:solidFill>
              </a:rPr>
              <a:t>(1) </a:t>
            </a:r>
            <a:r>
              <a:rPr lang="en-US" sz="2000" dirty="0">
                <a:solidFill>
                  <a:schemeClr val="bg1"/>
                </a:solidFill>
              </a:rPr>
              <a:t>I added a new binary column for ‘attic’ and took floors that ended with 0.5 decimal, removed it and added 1 (for yes) to it.</a:t>
            </a:r>
            <a:r>
              <a:rPr lang="en-US" sz="2000" b="1" dirty="0">
                <a:solidFill>
                  <a:schemeClr val="bg1"/>
                </a:solidFill>
              </a:rPr>
              <a:t> (2) </a:t>
            </a:r>
            <a:r>
              <a:rPr lang="en-US" sz="2000" dirty="0">
                <a:solidFill>
                  <a:schemeClr val="bg1"/>
                </a:solidFill>
              </a:rPr>
              <a:t>For me it was more important to know whether the house was renovated rather than knowing “Year Renovated”.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When creating binary categorical fields were not an option, I opted for reducing the number of categories where possible.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Examples: </a:t>
            </a:r>
            <a:r>
              <a:rPr lang="en-US" sz="2000" b="1" dirty="0">
                <a:solidFill>
                  <a:schemeClr val="bg1"/>
                </a:solidFill>
              </a:rPr>
              <a:t>(1) </a:t>
            </a:r>
            <a:r>
              <a:rPr lang="en-US" sz="2000" dirty="0">
                <a:solidFill>
                  <a:schemeClr val="bg1"/>
                </a:solidFill>
              </a:rPr>
              <a:t>I used </a:t>
            </a:r>
            <a:r>
              <a:rPr lang="en-US" sz="2000" dirty="0" err="1">
                <a:solidFill>
                  <a:schemeClr val="bg1"/>
                </a:solidFill>
              </a:rPr>
              <a:t>pd.cut</a:t>
            </a:r>
            <a:r>
              <a:rPr lang="en-US" sz="2000" dirty="0">
                <a:solidFill>
                  <a:schemeClr val="bg1"/>
                </a:solidFill>
              </a:rPr>
              <a:t> to make 4 major groups for the ‘</a:t>
            </a:r>
            <a:r>
              <a:rPr lang="en-US" sz="2000" dirty="0" err="1">
                <a:solidFill>
                  <a:schemeClr val="bg1"/>
                </a:solidFill>
              </a:rPr>
              <a:t>yr_built</a:t>
            </a:r>
            <a:r>
              <a:rPr lang="en-US" sz="2000" dirty="0">
                <a:solidFill>
                  <a:schemeClr val="bg1"/>
                </a:solidFill>
              </a:rPr>
              <a:t>’ column. </a:t>
            </a:r>
            <a:r>
              <a:rPr lang="en-US" sz="2000" b="1" dirty="0">
                <a:solidFill>
                  <a:schemeClr val="bg1"/>
                </a:solidFill>
              </a:rPr>
              <a:t>(2) </a:t>
            </a:r>
            <a:r>
              <a:rPr lang="en-US" sz="2000" dirty="0">
                <a:solidFill>
                  <a:schemeClr val="bg1"/>
                </a:solidFill>
              </a:rPr>
              <a:t>I extracted the partial bathrooms into their own column and left the whole numbers.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 reused my same function to display the subplots and value counts after I finished cleaning these columns to make sure I was satisfied with the direction I was heading</a:t>
            </a:r>
          </a:p>
        </p:txBody>
      </p:sp>
    </p:spTree>
    <p:extLst>
      <p:ext uri="{BB962C8B-B14F-4D97-AF65-F5344CB8AC3E}">
        <p14:creationId xmlns:p14="http://schemas.microsoft.com/office/powerpoint/2010/main" val="3183826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50475-5143-1A53-C091-1BC5B19F4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5581-EFCA-CB8E-CC30-DA96BDE920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More Extraction and Cleaning (Numericals)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5738E-750E-F838-6021-9AB59B20617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Basement (Y/N) extracted from “</a:t>
            </a:r>
            <a:r>
              <a:rPr lang="en-US" dirty="0" err="1">
                <a:solidFill>
                  <a:schemeClr val="bg1"/>
                </a:solidFill>
              </a:rPr>
              <a:t>sqft_basement</a:t>
            </a:r>
            <a:r>
              <a:rPr lang="en-US" dirty="0">
                <a:solidFill>
                  <a:schemeClr val="bg1"/>
                </a:solidFill>
              </a:rPr>
              <a:t>” column</a:t>
            </a:r>
          </a:p>
          <a:p>
            <a:r>
              <a:rPr lang="en-US" dirty="0">
                <a:solidFill>
                  <a:schemeClr val="bg1"/>
                </a:solidFill>
              </a:rPr>
              <a:t>Created heatmap to check multicollinearity between the numerical features </a:t>
            </a:r>
          </a:p>
          <a:p>
            <a:r>
              <a:rPr lang="en-US" dirty="0">
                <a:solidFill>
                  <a:schemeClr val="bg1"/>
                </a:solidFill>
              </a:rPr>
              <a:t>Checked for distribution and outliers using </a:t>
            </a:r>
            <a:r>
              <a:rPr lang="en-US" dirty="0" err="1">
                <a:solidFill>
                  <a:schemeClr val="bg1"/>
                </a:solidFill>
              </a:rPr>
              <a:t>sns.displot</a:t>
            </a:r>
            <a:r>
              <a:rPr lang="en-US" dirty="0">
                <a:solidFill>
                  <a:schemeClr val="bg1"/>
                </a:solidFill>
              </a:rPr>
              <a:t> and boxplot  subplots within a function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Many of the columns displayed major skewness and very long tails</a:t>
            </a:r>
          </a:p>
          <a:p>
            <a:r>
              <a:rPr lang="en-US" dirty="0">
                <a:solidFill>
                  <a:schemeClr val="bg1"/>
                </a:solidFill>
              </a:rPr>
              <a:t>Log transformation helped normalize the distributions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 created a “for-loop” to iterate on each column to simultaneously  add new copies of columns with the log transformation applied. </a:t>
            </a:r>
          </a:p>
        </p:txBody>
      </p:sp>
    </p:spTree>
    <p:extLst>
      <p:ext uri="{BB962C8B-B14F-4D97-AF65-F5344CB8AC3E}">
        <p14:creationId xmlns:p14="http://schemas.microsoft.com/office/powerpoint/2010/main" val="128855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D5B5-B42A-3550-71E2-ADB2D139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BE08-44CC-C89E-E51D-0F4CFF46F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Utilized </a:t>
            </a:r>
            <a:r>
              <a:rPr lang="en-US" dirty="0" err="1"/>
              <a:t>OneHotEncoder</a:t>
            </a:r>
            <a:r>
              <a:rPr lang="en-US" dirty="0"/>
              <a:t> on the categorical data and the Standard Scaler, then concatenated the two feature DFs.</a:t>
            </a:r>
          </a:p>
          <a:p>
            <a:r>
              <a:rPr lang="en-US" dirty="0"/>
              <a:t>I knew that I wanted to use KNN as one of the models, so I used a RMSE vs. complexity graph to determine what the value of K should be.</a:t>
            </a:r>
          </a:p>
          <a:p>
            <a:r>
              <a:rPr lang="en-US" dirty="0"/>
              <a:t>Then, created a function that allowed me to fit and run each of my models:</a:t>
            </a:r>
          </a:p>
          <a:p>
            <a:pPr lvl="1"/>
            <a:r>
              <a:rPr lang="en-US" dirty="0"/>
              <a:t>Linear Regressor, K-Nearest Neighbor and MLP (Multi-layer Perceptron) Regressor</a:t>
            </a:r>
          </a:p>
        </p:txBody>
      </p:sp>
    </p:spTree>
    <p:extLst>
      <p:ext uri="{BB962C8B-B14F-4D97-AF65-F5344CB8AC3E}">
        <p14:creationId xmlns:p14="http://schemas.microsoft.com/office/powerpoint/2010/main" val="365476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FD9D-29F5-96B9-4926-E1ACE154A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2CBC-EA53-6F6F-2CA6-8609139A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9E527-E9C4-1A37-50CC-2494ADFF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5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852</Words>
  <Application>Microsoft Office PowerPoint</Application>
  <PresentationFormat>Widescreen</PresentationFormat>
  <Paragraphs>72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Ironhack Mid-Bootcamp Project: Housing Prices Regression</vt:lpstr>
      <vt:lpstr>The Problem</vt:lpstr>
      <vt:lpstr>Observations About The Data (EDA)</vt:lpstr>
      <vt:lpstr>Feature Extraction &amp; Data Cleaning </vt:lpstr>
      <vt:lpstr>More Extraction and Cleaning (Categoricals)</vt:lpstr>
      <vt:lpstr>More Extraction and Cleaning (Numericals)</vt:lpstr>
      <vt:lpstr>Pre-Processing and Modeling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Ironhack Mid-Bootcamp Project: Housing Prices Regression</dc:title>
  <dc:creator>Gabriel Valdes</dc:creator>
  <cp:lastModifiedBy>Gabriel Valdes</cp:lastModifiedBy>
  <cp:revision>4</cp:revision>
  <dcterms:created xsi:type="dcterms:W3CDTF">2024-02-13T20:09:51Z</dcterms:created>
  <dcterms:modified xsi:type="dcterms:W3CDTF">2024-02-14T03:02:30Z</dcterms:modified>
</cp:coreProperties>
</file>